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9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2464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2_1#1733d5396?vcp=1&amp;vop=1&amp;pid=ccb517956&amp;color=36,64,97&amp;vtp=1&amp;bt=1&amp;bbb=1"/>
              <p:cNvSpPr/>
              <p:nvPr/>
            </p:nvSpPr>
            <p:spPr>
              <a:xfrm>
                <a:off x="539496" y="260332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[山西太原2024高二期末]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已知甲同学在本次篮球比赛中每次投篮命中的概率均为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2_1#1733d5396?vcp=1&amp;vop=1&amp;pid=ccb51795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3328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23_1#1134b7217?vcp=1&amp;vop=1&amp;pid=1733d5396&amp;color=36,64,97&amp;vtp=1&amp;bbb=1"/>
          <p:cNvSpPr/>
          <p:nvPr/>
        </p:nvSpPr>
        <p:spPr>
          <a:xfrm>
            <a:off x="539496" y="313342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（1）若甲同学投篮4次，求恰好投中2次的概率；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4_1#1134b7217?vcp=1&amp;vop=1&amp;pid=1733d5396&amp;color=36,64,97&amp;vtp=1&amp;bbb=1"/>
              <p:cNvSpPr/>
              <p:nvPr/>
            </p:nvSpPr>
            <p:spPr>
              <a:xfrm>
                <a:off x="539496" y="349791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【解】记“甲同学投篮4次，恰好投中2次”为事件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4_1#1134b7217?vcp=1&amp;vop=1&amp;pid=1733d539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7916"/>
                <a:ext cx="11109960" cy="838200"/>
              </a:xfrm>
              <a:prstGeom prst="rect">
                <a:avLst/>
              </a:prstGeom>
              <a:blipFill>
                <a:blip r:embed="rId4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25_1#c53e3704e?vcp=1&amp;vop=1&amp;pid=1733d5396&amp;color=36,64,97&amp;vtp=1&amp;bt=1&amp;bbb=1&amp;hb=1"/>
              <p:cNvSpPr/>
              <p:nvPr/>
            </p:nvSpPr>
            <p:spPr>
              <a:xfrm>
                <a:off x="539496" y="828000"/>
                <a:ext cx="11109960" cy="7162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（2）若甲同学在比赛中连续投中2次，就停止投篮，否则他将继续投篮，投篮4次后不管有没有连续投中2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都停止投篮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，求他在比赛中投篮次数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的分布列、数学期望及方差．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25_1#c53e3704e?vcp=1&amp;vop=1&amp;pid=1733d5396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716280"/>
              </a:xfrm>
              <a:prstGeom prst="rect">
                <a:avLst/>
              </a:prstGeom>
              <a:blipFill>
                <a:blip r:embed="rId3"/>
                <a:stretch>
                  <a:fillRect l="-1317" t="-1709" r="-220" b="-196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6_1#c53e3704e?vcp=1&amp;vop=1&amp;pid=1733d5396&amp;color=36,64,97&amp;vtp=1&amp;bbb=1"/>
              <p:cNvSpPr/>
              <p:nvPr/>
            </p:nvSpPr>
            <p:spPr>
              <a:xfrm>
                <a:off x="539496" y="1555710"/>
                <a:ext cx="11109960" cy="2354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的所有可能取值为2，3，4，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6_1#c53e3704e?vcp=1&amp;vop=1&amp;pid=1733d539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55710"/>
                <a:ext cx="11109960" cy="2354580"/>
              </a:xfrm>
              <a:prstGeom prst="rect">
                <a:avLst/>
              </a:prstGeom>
              <a:blipFill>
                <a:blip r:embed="rId4"/>
                <a:stretch>
                  <a:fillRect l="-1317" t="-518" b="-62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O_6_AN.26_2#c53e3704e?colgroup=5,10,15,15&amp;vcp=1&amp;vop=1&amp;pid=1733d539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6676816"/>
                  </p:ext>
                </p:extLst>
              </p:nvPr>
            </p:nvGraphicFramePr>
            <p:xfrm>
              <a:off x="539496" y="4019510"/>
              <a:ext cx="11073384" cy="96875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6242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1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O_6_AN.26_2#c53e3704e?colgroup=5,10,15,15&amp;vcp=1&amp;vop=1&amp;pid=1733d539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6676816"/>
                  </p:ext>
                </p:extLst>
              </p:nvPr>
            </p:nvGraphicFramePr>
            <p:xfrm>
              <a:off x="539496" y="4019510"/>
              <a:ext cx="11073384" cy="96875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1493" r="-746047" b="-1417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6242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3118" r="-746047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000" t="-73118" r="-301000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667" t="-73118" r="-100667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3118" r="-332" b="-21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26_3#c53e3704e?vcp=1&amp;vop=1&amp;pid=1733d5396&amp;color=36,64,97&amp;vtp=1&amp;bbb=1"/>
              <p:cNvSpPr/>
              <p:nvPr/>
            </p:nvSpPr>
            <p:spPr>
              <a:xfrm>
                <a:off x="539496" y="5124410"/>
                <a:ext cx="11109960" cy="1033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+(3−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80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27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26_3#c53e3704e?vcp=1&amp;vop=1&amp;pid=1733d539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124410"/>
                <a:ext cx="11109960" cy="1033971"/>
              </a:xfrm>
              <a:prstGeom prst="rect">
                <a:avLst/>
              </a:prstGeom>
              <a:blipFill>
                <a:blip r:embed="rId6"/>
                <a:stretch>
                  <a:fillRect l="-1317" b="-82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cf1ba243?vcp=1&amp;pid=edce6bf5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27_1#bd1cce90c?vaa=1&amp;vcp=1&amp;vop=1&amp;pid=3cf1ba243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[山东临沂2025高二期末]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的分布列如下，若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)=7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5_BD.27_1#bd1cce90c?vaa=1&amp;vcp=1&amp;vop=1&amp;pid=3cf1ba24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C_5_BD.27_2#bd1cce90c?colgroup=5,15,4,10,10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8419656"/>
                  </p:ext>
                </p:extLst>
              </p:nvPr>
            </p:nvGraphicFramePr>
            <p:xfrm>
              <a:off x="539496" y="211108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C_5_BD.27_2#bd1cce90c?colgroup=5,15,4,10,10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78419656"/>
                  </p:ext>
                </p:extLst>
              </p:nvPr>
            </p:nvGraphicFramePr>
            <p:xfrm>
              <a:off x="539496" y="2111081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1563" r="-745581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940" t="-1563" r="-166722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4000" t="-1563" r="-100750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5" t="-73034" r="-745581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940" t="-73034" r="-16672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0553" t="-73034" r="-40351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4000" t="-73034" r="-10075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53117" t="-73034" r="-499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27_3#bd1cce90c.choices?vaa=1&amp;vcp=1&amp;vop=1&amp;pid=3cf1ba243&amp;color=36,64,97&amp;vtp=1&amp;bbb=1"/>
              <p:cNvSpPr/>
              <p:nvPr/>
            </p:nvSpPr>
            <p:spPr>
              <a:xfrm>
                <a:off x="539496" y="3177881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27_3#bd1cce90c.choices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77881"/>
                <a:ext cx="11109960" cy="536575"/>
              </a:xfrm>
              <a:prstGeom prst="rect">
                <a:avLst/>
              </a:prstGeom>
              <a:blipFill>
                <a:blip r:embed="rId5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8_1#bd1cce90c?vaa=1&amp;vcp=1&amp;vop=1&amp;pid=3cf1ba243&amp;color=36,64,97&amp;vtp=1&amp;bbb=1&amp;hb=1">
                <a:extLst>
                  <a:ext uri="{FF2B5EF4-FFF2-40B4-BE49-F238E27FC236}">
                    <a16:creationId xmlns:a16="http://schemas.microsoft.com/office/drawing/2014/main" id="{0EA1843E-80FD-B8CB-3072-A9725B87F9AC}"/>
                  </a:ext>
                </a:extLst>
              </p:cNvPr>
              <p:cNvSpPr/>
              <p:nvPr/>
            </p:nvSpPr>
            <p:spPr>
              <a:xfrm>
                <a:off x="539496" y="1568798"/>
                <a:ext cx="11109960" cy="31559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根据分布列的性质可得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12⋅(−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×2)=7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另解：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28_1#bd1cce90c?vaa=1&amp;vcp=1&amp;vop=1&amp;pid=3cf1ba243&amp;color=36,64,97&amp;vtp=1&amp;bbb=1&amp;hb=1">
                <a:extLst>
                  <a:ext uri="{FF2B5EF4-FFF2-40B4-BE49-F238E27FC236}">
                    <a16:creationId xmlns:a16="http://schemas.microsoft.com/office/drawing/2014/main" id="{0EA1843E-80FD-B8CB-3072-A9725B87F9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68798"/>
                <a:ext cx="11109960" cy="3155950"/>
              </a:xfrm>
              <a:prstGeom prst="rect">
                <a:avLst/>
              </a:prstGeom>
              <a:blipFill>
                <a:blip r:embed="rId2"/>
                <a:stretch>
                  <a:fillRect l="-1317" b="-27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0_1#bd1cce90c?vaa=1&amp;vcp=1&amp;vop=1&amp;pid=3cf1ba243&amp;color=36,64,97&amp;vtp=1&amp;bbb=1">
            <a:extLst>
              <a:ext uri="{FF2B5EF4-FFF2-40B4-BE49-F238E27FC236}">
                <a16:creationId xmlns:a16="http://schemas.microsoft.com/office/drawing/2014/main" id="{578BED08-871C-56C3-B382-20357F513594}"/>
              </a:ext>
            </a:extLst>
          </p:cNvPr>
          <p:cNvSpPr/>
          <p:nvPr/>
        </p:nvSpPr>
        <p:spPr>
          <a:xfrm>
            <a:off x="539496" y="4737106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13775516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9495bee35?vaa=1&amp;vcp=1&amp;vop=1&amp;pid=3cf1ba243&amp;color=36,64,97&amp;vtp=1&amp;bt=1&amp;bbb=1"/>
              <p:cNvSpPr/>
              <p:nvPr/>
            </p:nvSpPr>
            <p:spPr>
              <a:xfrm>
                <a:off x="539496" y="1171117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，相互独立的两个随机变量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的分布列分别如表①和表②所示，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BD.31_1#9495bee35?vaa=1&amp;vcp=1&amp;vop=1&amp;pid=3cf1ba24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71117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C_5_BD.31_2#9495bee35?colgroup=9,18,18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053358"/>
                  </p:ext>
                </p:extLst>
              </p:nvPr>
            </p:nvGraphicFramePr>
            <p:xfrm>
              <a:off x="539496" y="1830438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C_5_BD.31_2#9495bee35?colgroup=9,18,18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053358"/>
                  </p:ext>
                </p:extLst>
              </p:nvPr>
            </p:nvGraphicFramePr>
            <p:xfrm>
              <a:off x="539496" y="1830438"/>
              <a:ext cx="11073384" cy="779654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538" r="-398356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413" t="-1538" r="-100275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03125" r="-398356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5_BD.31_3#9495bee35?vaa=1&amp;vcp=1&amp;vop=1&amp;pid=3cf1ba243&amp;color=36,64,97&amp;vtp=1&amp;bbb=1"/>
          <p:cNvSpPr/>
          <p:nvPr/>
        </p:nvSpPr>
        <p:spPr>
          <a:xfrm>
            <a:off x="539496" y="2744838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表①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QC_5_BD.31_4#9495bee35?colgroup=8,28,9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2310359"/>
                  </p:ext>
                </p:extLst>
              </p:nvPr>
            </p:nvGraphicFramePr>
            <p:xfrm>
              <a:off x="539496" y="3236328"/>
              <a:ext cx="11082528" cy="765493"/>
            </p:xfrm>
            <a:graphic>
              <a:graphicData uri="http://schemas.openxmlformats.org/drawingml/2006/table">
                <a:tbl>
                  <a:tblPr/>
                  <a:tblGrid>
                    <a:gridCol w="2203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65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566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1−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QC_5_BD.31_4#9495bee35?colgroup=8,28,9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2310359"/>
                  </p:ext>
                </p:extLst>
              </p:nvPr>
            </p:nvGraphicFramePr>
            <p:xfrm>
              <a:off x="539496" y="3236328"/>
              <a:ext cx="11082528" cy="765493"/>
            </p:xfrm>
            <a:graphic>
              <a:graphicData uri="http://schemas.openxmlformats.org/drawingml/2006/table">
                <a:tbl>
                  <a:tblPr/>
                  <a:tblGrid>
                    <a:gridCol w="2203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665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6" r="-403039" b="-1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181" r="-33364" b="-10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566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76" t="-104839" r="-403039" b="-1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181" t="-104839" r="-33364" b="-1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01377" t="-104839" r="-551" b="-11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31_5#9495bee35?vaa=1&amp;vcp=1&amp;vop=1&amp;pid=3cf1ba243&amp;color=36,64,97&amp;vtp=1&amp;bbb=1"/>
              <p:cNvSpPr/>
              <p:nvPr/>
            </p:nvSpPr>
            <p:spPr>
              <a:xfrm>
                <a:off x="539496" y="4138028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表②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内逐渐增大时，(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31_5#9495bee35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138028"/>
                <a:ext cx="11109960" cy="838200"/>
              </a:xfrm>
              <a:prstGeom prst="rect">
                <a:avLst/>
              </a:prstGeom>
              <a:blipFill>
                <a:blip r:embed="rId6"/>
                <a:stretch>
                  <a:fillRect l="-1317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5_BD.31_6#9495bee35.choices?vaa=1&amp;vcp=1&amp;vop=1&amp;pid=3cf1ba243&amp;color=36,64,97&amp;vtp=1&amp;bbb=1"/>
              <p:cNvSpPr/>
              <p:nvPr/>
            </p:nvSpPr>
            <p:spPr>
              <a:xfrm>
                <a:off x="539496" y="4984610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5_BD.31_6#9495bee35.choices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984610"/>
                <a:ext cx="11109960" cy="770255"/>
              </a:xfrm>
              <a:prstGeom prst="rect">
                <a:avLst/>
              </a:prstGeom>
              <a:blipFill>
                <a:blip r:embed="rId7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3_1#9495bee35?vaa=1&amp;vcp=1&amp;vop=1&amp;pid=3cf1ba243&amp;color=36,64,97&amp;vtp=1&amp;bt=1&amp;bbb=1&amp;hb=1"/>
              <p:cNvSpPr/>
              <p:nvPr/>
            </p:nvSpPr>
            <p:spPr>
              <a:xfrm>
                <a:off x="539496" y="2186799"/>
                <a:ext cx="11109960" cy="2268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)+(2−2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.所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内逐渐增大时，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逐渐增大，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逐渐减小，故选D.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33_1#9495bee35?vaa=1&amp;vcp=1&amp;vop=1&amp;pid=3cf1ba24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6799"/>
                <a:ext cx="11109960" cy="2268538"/>
              </a:xfrm>
              <a:prstGeom prst="rect">
                <a:avLst/>
              </a:prstGeom>
              <a:blipFill>
                <a:blip r:embed="rId3"/>
                <a:stretch>
                  <a:fillRect l="-1317" r="-933" b="-34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4_1#9495bee35?vaa=1&amp;vcp=1&amp;vop=1&amp;pid=3cf1ba243&amp;color=36,64,97&amp;vtp=1&amp;bbb=1"/>
          <p:cNvSpPr/>
          <p:nvPr/>
        </p:nvSpPr>
        <p:spPr>
          <a:xfrm>
            <a:off x="539496" y="4462640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5_1#f3b216277?vaa=1&amp;vcp=1&amp;vop=1&amp;pid=3cf1ba243&amp;color=36,64,97&amp;vtp=1&amp;bt=1&amp;bbb=1&amp;hb=1"/>
              <p:cNvSpPr/>
              <p:nvPr/>
            </p:nvSpPr>
            <p:spPr>
              <a:xfrm>
                <a:off x="539496" y="994460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9.〈要点5〉（多选）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的分布列如表所示，随机变量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上增大时，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下列关于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的表述正确的有(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5_1#f3b216277?vaa=1&amp;vcp=1&amp;vop=1&amp;pid=3cf1ba24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4460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r="-3403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C_5_BD.35_2#f3b216277?colgroup=6,13,20,6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90941255"/>
                  </p:ext>
                </p:extLst>
              </p:nvPr>
            </p:nvGraphicFramePr>
            <p:xfrm>
              <a:off x="539496" y="1951341"/>
              <a:ext cx="11082528" cy="761429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363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C_5_BD.35_2#f3b216277?colgroup=6,13,20,6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90941255"/>
                  </p:ext>
                </p:extLst>
              </p:nvPr>
            </p:nvGraphicFramePr>
            <p:xfrm>
              <a:off x="539496" y="1951341"/>
              <a:ext cx="11082528" cy="761429"/>
            </p:xfrm>
            <a:graphic>
              <a:graphicData uri="http://schemas.openxmlformats.org/drawingml/2006/table">
                <a:tbl>
                  <a:tblPr/>
                  <a:tblGrid>
                    <a:gridCol w="15453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2186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7731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4533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779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563" r="-616929" b="-98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95" t="-1563" r="-196780" b="-98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563" r="-32695" b="-98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363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4" t="-104839" r="-616929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295" t="-104839" r="-196780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000" t="-104839" r="-3269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16535" t="-104839" r="-787" b="-161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5_AN.37_1#f3b216277.bracket?vaa=1&amp;vcp=1&amp;vop=1&amp;pid=3cf1ba243&amp;color=36,64,97&amp;vpa=9&amp;vtp=1&amp;bbb=1"/>
          <p:cNvSpPr/>
          <p:nvPr/>
        </p:nvSpPr>
        <p:spPr>
          <a:xfrm>
            <a:off x="4442968" y="1530971"/>
            <a:ext cx="55245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35_3#f3b216277.choices?vaa=1&amp;vcp=1&amp;vop=1&amp;pid=3cf1ba243&amp;color=36,64,97&amp;vtp=1&amp;bbb=1"/>
              <p:cNvSpPr/>
              <p:nvPr/>
            </p:nvSpPr>
            <p:spPr>
              <a:xfrm>
                <a:off x="539496" y="2840341"/>
                <a:ext cx="11109960" cy="313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700"/>
                  </a:lnSpc>
                  <a:tabLst>
                    <a:tab pos="2380615" algn="l"/>
                    <a:tab pos="5650230" algn="l"/>
                    <a:tab pos="89325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先减小后增大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先增大后减小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5" name="QC_5_BD.35_3#f3b216277.choices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0341"/>
                <a:ext cx="11109960" cy="313055"/>
              </a:xfrm>
              <a:prstGeom prst="rect">
                <a:avLst/>
              </a:prstGeom>
              <a:blipFill>
                <a:blip r:embed="rId5"/>
                <a:stretch>
                  <a:fillRect l="-1317" t="-13725" b="-450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6_1#f3b216277?vaa=1&amp;vcp=1&amp;vop=1&amp;pid=3cf1ba243&amp;color=36,64,97&amp;vtp=1&amp;bbb=1"/>
              <p:cNvSpPr/>
              <p:nvPr/>
            </p:nvSpPr>
            <p:spPr>
              <a:xfrm>
                <a:off x="539496" y="3162286"/>
                <a:ext cx="11109960" cy="28562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)=(−2)×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+(−1)×(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)+0×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)+2=3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上增大时，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函数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(−∞,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上单调递增，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上增大时，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增大.故选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36_1#f3b216277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2286"/>
                <a:ext cx="11109960" cy="2856294"/>
              </a:xfrm>
              <a:prstGeom prst="rect">
                <a:avLst/>
              </a:prstGeom>
              <a:blipFill>
                <a:blip r:embed="rId6"/>
                <a:stretch>
                  <a:fillRect l="-1317" b="-2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9_1#371b2a148?vaa=1&amp;vcp=1&amp;vop=1&amp;pid=3cf1ba243&amp;color=36,64,97&amp;vtp=1&amp;bt=1&amp;bbb=1"/>
              <p:cNvSpPr/>
              <p:nvPr/>
            </p:nvSpPr>
            <p:spPr>
              <a:xfrm>
                <a:off x="539496" y="1366633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39_1#371b2a148?vaa=1&amp;vcp=1&amp;vop=1&amp;pid=3cf1ba243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66633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B_5_BD.39_2#371b2a148?colgroup=2,5,9,9,9,9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7990781"/>
                  </p:ext>
                </p:extLst>
              </p:nvPr>
            </p:nvGraphicFramePr>
            <p:xfrm>
              <a:off x="539496" y="1867267"/>
              <a:ext cx="11055096" cy="930657"/>
            </p:xfrm>
            <a:graphic>
              <a:graphicData uri="http://schemas.openxmlformats.org/drawingml/2006/table">
                <a:tbl>
                  <a:tblPr/>
                  <a:tblGrid>
                    <a:gridCol w="7589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356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B_5_BD.39_2#371b2a148?colgroup=2,5,9,9,9,9&amp;vaa=1&amp;vcp=1&amp;vop=1&amp;pid=3cf1ba24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47990781"/>
                  </p:ext>
                </p:extLst>
              </p:nvPr>
            </p:nvGraphicFramePr>
            <p:xfrm>
              <a:off x="539496" y="1867267"/>
              <a:ext cx="11055096" cy="930657"/>
            </p:xfrm>
            <a:graphic>
              <a:graphicData uri="http://schemas.openxmlformats.org/drawingml/2006/table">
                <a:tbl>
                  <a:tblPr/>
                  <a:tblGrid>
                    <a:gridCol w="75895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4356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00" t="-1563" r="-1352800" b="-145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00" t="-73034" r="-1352800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3617" t="-73034" r="-619574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9449" t="-73034" r="-30110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9449" t="-73034" r="-20110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9449" t="-73034" r="-101102" b="-449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97260" t="-73034" r="-548" b="-4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39_3#371b2a148?vaa=1&amp;vcp=1&amp;vop=1&amp;pid=3cf1ba243&amp;color=36,64,97&amp;vtp=1&amp;bbb=1"/>
              <p:cNvSpPr/>
              <p:nvPr/>
            </p:nvSpPr>
            <p:spPr>
              <a:xfrm>
                <a:off x="539496" y="293406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BD.39_3#371b2a148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4067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5_AN.41_1#371b2a148.blank?vaa=1&amp;vcp=1&amp;vop=1&amp;pid=3cf1ba243&amp;color=36,64,97&amp;vpa=10&amp;vtp=1&amp;bbb=1"/>
          <p:cNvSpPr/>
          <p:nvPr/>
        </p:nvSpPr>
        <p:spPr>
          <a:xfrm>
            <a:off x="4357211" y="2892157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</a:t>
            </a:r>
            <a:endParaRPr lang="en-US" altLang="zh-CN" dirty="0"/>
          </a:p>
        </p:txBody>
      </p:sp>
      <p:sp>
        <p:nvSpPr>
          <p:cNvPr id="6" name="QB_5_AN.42_1#371b2a148.blank?vaa=1&amp;vcp=1&amp;vop=1&amp;pid=3cf1ba243&amp;color=36,64,97&amp;vpa=11&amp;vtp=1&amp;bbb=1"/>
          <p:cNvSpPr/>
          <p:nvPr/>
        </p:nvSpPr>
        <p:spPr>
          <a:xfrm>
            <a:off x="5777579" y="2892157"/>
            <a:ext cx="7381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536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40_1#371b2a148?vaa=1&amp;vcp=1&amp;vop=1&amp;pid=3cf1ba243&amp;color=36,64,97&amp;vtp=1&amp;bbb=1"/>
              <p:cNvSpPr/>
              <p:nvPr/>
            </p:nvSpPr>
            <p:spPr>
              <a:xfrm>
                <a:off x="539496" y="3298558"/>
                <a:ext cx="11109960" cy="2057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)=(0−16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+(10−16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+(20−16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+(50−16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(60−16)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−16)=2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)−16=16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)=4×384=1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536.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B_5_AS.40_1#371b2a148?vaa=1&amp;vcp=1&amp;vop=1&amp;pid=3cf1ba24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98558"/>
                <a:ext cx="11109960" cy="2057400"/>
              </a:xfrm>
              <a:prstGeom prst="rect">
                <a:avLst/>
              </a:prstGeom>
              <a:blipFill>
                <a:blip r:embed="rId6"/>
                <a:stretch>
                  <a:fillRect l="-1317" b="-50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4_1#b49e71008?vcp=1&amp;vop=1&amp;pid=3cf1ba243&amp;color=36,64,97&amp;vtp=1&amp;bt=1&amp;bbb=1&amp;hb=1"/>
          <p:cNvSpPr/>
          <p:nvPr/>
        </p:nvSpPr>
        <p:spPr>
          <a:xfrm>
            <a:off x="539496" y="1404003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11.〈要点1，5〉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[黑龙江哈尔滨2024高二月考]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某校为了提高教师身心健康水平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，号召教师利用空闲时间参加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阳光体育活动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．现有4名男教师和2名女教师报名，从中随机选取2人参加．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5_1#960fb872a?vcp=1&amp;vop=1&amp;pid=b49e71008&amp;color=36,64,97&amp;vtp=1&amp;bbb=1"/>
              <p:cNvSpPr/>
              <p:nvPr/>
            </p:nvSpPr>
            <p:spPr>
              <a:xfrm>
                <a:off x="539496" y="2224105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（1）记参加活动的女教师人数为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的分布列、期望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45_1#960fb872a?vcp=1&amp;vop=1&amp;pid=b49e7100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24105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46_1#960fb872a?vcp=1&amp;vop=1&amp;pid=b49e71008&amp;color=36,64,97&amp;vtp=1&amp;bbb=1"/>
              <p:cNvSpPr/>
              <p:nvPr/>
            </p:nvSpPr>
            <p:spPr>
              <a:xfrm>
                <a:off x="539496" y="2597422"/>
                <a:ext cx="11109960" cy="130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【解】依题意知，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46_1#960fb872a?vcp=1&amp;vop=1&amp;pid=b49e7100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7422"/>
                <a:ext cx="11109960" cy="1306830"/>
              </a:xfrm>
              <a:prstGeom prst="rect">
                <a:avLst/>
              </a:prstGeom>
              <a:blipFill>
                <a:blip r:embed="rId4"/>
                <a:stretch>
                  <a:fillRect l="-1317" b="-112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O_6_AN.46_2#960fb872a?colgroup=5,10,15,15&amp;vcp=1&amp;vop=1&amp;pid=b49e7100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1504095"/>
                  </p:ext>
                </p:extLst>
              </p:nvPr>
            </p:nvGraphicFramePr>
            <p:xfrm>
              <a:off x="539496" y="4032522"/>
              <a:ext cx="11073384" cy="93065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O_6_AN.46_2#960fb872a?colgroup=5,10,15,15&amp;vcp=1&amp;vop=1&amp;pid=b49e71008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01504095"/>
                  </p:ext>
                </p:extLst>
              </p:nvPr>
            </p:nvGraphicFramePr>
            <p:xfrm>
              <a:off x="539496" y="4032522"/>
              <a:ext cx="11073384" cy="930657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1538" r="-746047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4157" r="-74604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4000" t="-74157" r="-301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02667" t="-74157" r="-1006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4157" r="-33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46_3#960fb872a?vcp=1&amp;vop=1&amp;pid=b49e71008&amp;color=36,64,97&amp;vtp=1&amp;bbb=1"/>
              <p:cNvSpPr/>
              <p:nvPr/>
            </p:nvSpPr>
            <p:spPr>
              <a:xfrm>
                <a:off x="539496" y="5099322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6" name="QO_6_AN.46_3#960fb872a?vcp=1&amp;vop=1&amp;pid=b49e7100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099322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768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47_1#4271720cb?vcp=1&amp;vop=1&amp;pid=b49e71008&amp;color=36,64,97&amp;vtp=1&amp;bt=1&amp;bbb=1&amp;hb=1"/>
              <p:cNvSpPr/>
              <p:nvPr/>
            </p:nvSpPr>
            <p:spPr>
              <a:xfrm>
                <a:off x="539496" y="828000"/>
                <a:ext cx="11109960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（2）若本次活动有慢跑、游泳、瑜伽3个可选项目，每名女教师从中至多选择参加2个项目，且选择参加1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个或2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个的可能性均为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，每名男教师从中至少选择参加2个项目，且选择参加2个或3个的可能性也均为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，每人每参加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个项目可获得“体育明星”积分3分，选择参加几个项目之间互不影响，记随机选取的2人得分之和为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期望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47_1#4271720cb?vcp=1&amp;vop=1&amp;pid=b49e7100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1611630"/>
              </a:xfrm>
              <a:prstGeom prst="rect">
                <a:avLst/>
              </a:prstGeom>
              <a:blipFill>
                <a:blip r:embed="rId3"/>
                <a:stretch>
                  <a:fillRect l="-1317" r="-1262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8_1#4271720cb?vcp=1&amp;vop=1&amp;pid=b49e71008&amp;color=36,64,97&amp;vtp=1&amp;bbb=1&amp;hb=1"/>
              <p:cNvSpPr/>
              <p:nvPr/>
            </p:nvSpPr>
            <p:spPr>
              <a:xfrm>
                <a:off x="539496" y="2442424"/>
                <a:ext cx="11109960" cy="3224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【解】设1名女教师参加活动可获得的分数为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，1名男教师参加活动可获得的分数为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3，6，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的所有可能取值为6，9，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名女教师参加活动，则有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名男教师参加活动，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(15−3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)=15−3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)=15−3×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2人得分之和的期望为13.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8_1#4271720cb?vcp=1&amp;vop=1&amp;pid=b49e7100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2424"/>
                <a:ext cx="11109960" cy="3224340"/>
              </a:xfrm>
              <a:prstGeom prst="rect">
                <a:avLst/>
              </a:prstGeom>
              <a:blipFill>
                <a:blip r:embed="rId4"/>
                <a:stretch>
                  <a:fillRect l="-1317" r="-549" b="-41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65eb167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a65eb167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a65eb167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9d4de866c?vcp=1&amp;vop=1&amp;pid=3cf1ba243&amp;color=36,64,97&amp;vtp=1&amp;bt=1&amp;bbb=1&amp;hb=1"/>
          <p:cNvSpPr/>
          <p:nvPr/>
        </p:nvSpPr>
        <p:spPr>
          <a:xfrm>
            <a:off x="539496" y="2234329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已知6名某疾病病毒密切接触者中有1名感染病毒，其余5名健康，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需要通过化验血液来确定感染者.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血液化验结果呈阳性的即为感染者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，呈阴性即为健康.</a:t>
            </a:r>
            <a:endParaRPr lang="en-US" altLang="zh-CN" dirty="0"/>
          </a:p>
        </p:txBody>
      </p:sp>
      <p:sp>
        <p:nvSpPr>
          <p:cNvPr id="3" name="QO_6_BD.50_1#7f4e1e946?vcp=1&amp;vop=1&amp;pid=9d4de866c&amp;color=36,64,97&amp;vtp=1&amp;bbb=1"/>
          <p:cNvSpPr/>
          <p:nvPr/>
        </p:nvSpPr>
        <p:spPr>
          <a:xfrm>
            <a:off x="539496" y="305443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（1）若从这6名密切接触者中随机抽取3名，求抽到感染者的概率.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1_1#7f4e1e946?vcp=1&amp;vop=1&amp;pid=9d4de866c&amp;color=36,64,97&amp;vtp=1&amp;bbb=1"/>
              <p:cNvSpPr/>
              <p:nvPr/>
            </p:nvSpPr>
            <p:spPr>
              <a:xfrm>
                <a:off x="539496" y="3427748"/>
                <a:ext cx="11109960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【解】从这6名密切接触者中随机抽取3名，共有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抽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到感染者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，并从余下5名该疾病的病毒密切接触者中，再抽2人，有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抽到感染者的概率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51_1#7f4e1e946?vcp=1&amp;vop=1&amp;pid=9d4de866c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7748"/>
                <a:ext cx="11109960" cy="1397000"/>
              </a:xfrm>
              <a:prstGeom prst="rect">
                <a:avLst/>
              </a:prstGeom>
              <a:blipFill>
                <a:blip r:embed="rId3"/>
                <a:stretch>
                  <a:fillRect l="-1317" b="-26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7290e3e53?vcp=1&amp;vop=1&amp;pid=9d4de866c&amp;color=36,64,97&amp;vtp=1&amp;bt=1&amp;bbb=1&amp;hb=1"/>
          <p:cNvSpPr/>
          <p:nvPr/>
        </p:nvSpPr>
        <p:spPr>
          <a:xfrm>
            <a:off x="539496" y="1321453"/>
            <a:ext cx="11109960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（2）血液化验确定感染者的方法有：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逐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一化验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；分组混合化验：先将血液分成若干组，对组内血液混合化验，若化验结果呈阴性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，则该组血液不含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病毒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,若化验结果呈阳性，则对该组的备份血液逐一化验，直至确定感染者.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53_1#a3971a943?vcp=1&amp;vop=1&amp;pid=7290e3e53&amp;color=36,64,97&amp;vtp=1&amp;bbb=1"/>
              <p:cNvSpPr/>
              <p:nvPr/>
            </p:nvSpPr>
            <p:spPr>
              <a:xfrm>
                <a:off x="539496" y="2566370"/>
                <a:ext cx="11109960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①若采取逐一化验的方法，求所需化验次数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的数学期望；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53_1#a3971a943?vcp=1&amp;vop=1&amp;pid=7290e3e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6370"/>
                <a:ext cx="11109960" cy="363855"/>
              </a:xfrm>
              <a:prstGeom prst="rect">
                <a:avLst/>
              </a:prstGeom>
              <a:blipFill>
                <a:blip r:embed="rId3"/>
                <a:stretch>
                  <a:fillRect l="-1317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4_1#a3971a943?vcp=1&amp;vop=1&amp;pid=7290e3e53&amp;color=36,64,97&amp;vtp=1&amp;bbb=1&amp;hb=1"/>
              <p:cNvSpPr/>
              <p:nvPr/>
            </p:nvSpPr>
            <p:spPr>
              <a:xfrm>
                <a:off x="539496" y="2939687"/>
                <a:ext cx="11109960" cy="1079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的所有可能取值为1，2，3，4，5，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54_1#a3971a943?vcp=1&amp;vop=1&amp;pid=7290e3e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9687"/>
                <a:ext cx="11109960" cy="1079500"/>
              </a:xfrm>
              <a:prstGeom prst="rect">
                <a:avLst/>
              </a:prstGeom>
              <a:blipFill>
                <a:blip r:embed="rId4"/>
                <a:stretch>
                  <a:fillRect l="-1317" b="-3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1" name="QO_7_AN.54_2#a3971a943?colgroup=4,8,8,8,8,8&amp;vcp=1&amp;vop=1&amp;pid=7290e3e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7273382"/>
                  </p:ext>
                </p:extLst>
              </p:nvPr>
            </p:nvGraphicFramePr>
            <p:xfrm>
              <a:off x="539496" y="4133487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1" name="QO_7_AN.54_2#a3971a943?colgroup=4,8,8,8,8,8&amp;vcp=1&amp;vop=1&amp;pid=7290e3e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77273382"/>
                  </p:ext>
                </p:extLst>
              </p:nvPr>
            </p:nvGraphicFramePr>
            <p:xfrm>
              <a:off x="539496" y="4133487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6" t="-1563" r="-910000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6" t="-73034" r="-910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352" t="-73034" r="-40091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55352" t="-73034" r="-30091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54573" t="-73034" r="-20000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55657" t="-73034" r="-10061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55657" t="-73034" r="-61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54_3#a3971a943?vcp=1&amp;vop=1&amp;pid=7290e3e53&amp;color=36,64,97&amp;vtp=1&amp;bbb=1"/>
              <p:cNvSpPr/>
              <p:nvPr/>
            </p:nvSpPr>
            <p:spPr>
              <a:xfrm>
                <a:off x="539496" y="5200287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7_AN.54_3#a3971a943?vcp=1&amp;vop=1&amp;pid=7290e3e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200287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5_1#e09b816be?vcp=1&amp;vop=1&amp;pid=7290e3e53&amp;color=36,64,97&amp;vtp=1&amp;bt=1&amp;bbb=1"/>
          <p:cNvSpPr/>
          <p:nvPr/>
        </p:nvSpPr>
        <p:spPr>
          <a:xfrm>
            <a:off x="539496" y="173439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5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②若采取平均分组混合化验（每组血液份数相同）的方法，依据所需化验次数的期望，选择合理的平均分组方案.</a:t>
            </a:r>
            <a:endParaRPr lang="en-US" altLang="zh-CN" sz="1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6_1#e09b816be?vcp=1&amp;vop=1&amp;pid=7290e3e53&amp;color=36,64,97&amp;vtp=1&amp;bbb=1&amp;hb=1"/>
              <p:cNvSpPr/>
              <p:nvPr/>
            </p:nvSpPr>
            <p:spPr>
              <a:xfrm>
                <a:off x="539496" y="2108028"/>
                <a:ext cx="11109960" cy="1421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【解】首先考虑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(3,3</m:t>
                    </m:r>
                    <m:r>
                      <a:rPr lang="en-US" altLang="zh-CN" sz="1800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分组，所需化验次数为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的可能取值是2，3，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AN.56_1#e09b816be?vcp=1&amp;vop=1&amp;pid=7290e3e5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08028"/>
                <a:ext cx="11109960" cy="1421130"/>
              </a:xfrm>
              <a:prstGeom prst="rect">
                <a:avLst/>
              </a:prstGeom>
              <a:blipFill>
                <a:blip r:embed="rId3"/>
                <a:stretch>
                  <a:fillRect l="-1317" b="-94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QO_7_AN.56_2#e09b816be?colgroup=9,18,18&amp;vcp=1&amp;vop=1&amp;pid=7290e3e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9544484"/>
                  </p:ext>
                </p:extLst>
              </p:nvPr>
            </p:nvGraphicFramePr>
            <p:xfrm>
              <a:off x="539496" y="3664159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QO_7_AN.56_2#e09b816be?colgroup=9,18,18&amp;vcp=1&amp;vop=1&amp;pid=7290e3e53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49544484"/>
                  </p:ext>
                </p:extLst>
              </p:nvPr>
            </p:nvGraphicFramePr>
            <p:xfrm>
              <a:off x="539496" y="3664159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563" r="-398356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73034" r="-39835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413" t="-73034" r="-10027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413" t="-73034" r="-275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56_3#e09b816be?vcp=1&amp;vop=1&amp;pid=7290e3e53&amp;color=36,64,97&amp;vtp=1&amp;bbb=1"/>
              <p:cNvSpPr/>
              <p:nvPr/>
            </p:nvSpPr>
            <p:spPr>
              <a:xfrm>
                <a:off x="539496" y="4730959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56_3#e09b816be?vcp=1&amp;vop=1&amp;pid=7290e3e5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30959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56_4#e09b816be?vcp=1&amp;vop=1&amp;pid=7290e3e53&amp;color=36,64,97&amp;mp=1&amp;vtp=1&amp;bt=1&amp;bbb=1"/>
              <p:cNvSpPr/>
              <p:nvPr/>
            </p:nvSpPr>
            <p:spPr>
              <a:xfrm>
                <a:off x="539496" y="1282496"/>
                <a:ext cx="11109960" cy="1722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再考虑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分组，所需化验次数为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的可能取值是2，3，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AN.56_4#e09b816be?vcp=1&amp;vop=1&amp;pid=7290e3e53&amp;color=36,64,97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2496"/>
                <a:ext cx="11109960" cy="1722755"/>
              </a:xfrm>
              <a:prstGeom prst="rect">
                <a:avLst/>
              </a:prstGeom>
              <a:blipFill>
                <a:blip r:embed="rId3"/>
                <a:stretch>
                  <a:fillRect l="-1317" b="-8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QO_7_AN.56_5#e09b816be?colgroup=9,18,18&amp;vcp=1&amp;vop=1&amp;pid=7290e3e53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263270"/>
                  </p:ext>
                </p:extLst>
              </p:nvPr>
            </p:nvGraphicFramePr>
            <p:xfrm>
              <a:off x="539496" y="3134791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QO_7_AN.56_5#e09b816be?colgroup=9,18,18&amp;vcp=1&amp;vop=1&amp;pid=7290e3e53&amp;color=36,64,97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24263270"/>
                  </p:ext>
                </p:extLst>
              </p:nvPr>
            </p:nvGraphicFramePr>
            <p:xfrm>
              <a:off x="539496" y="3134791"/>
              <a:ext cx="11073384" cy="930276"/>
            </p:xfrm>
            <a:graphic>
              <a:graphicData uri="http://schemas.openxmlformats.org/drawingml/2006/table">
                <a:tbl>
                  <a:tblPr/>
                  <a:tblGrid>
                    <a:gridCol w="2221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42569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1563" r="-398356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44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4" t="-73034" r="-39835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413" t="-73034" r="-10027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0413" t="-73034" r="-275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6_6#e09b816be?vcp=1&amp;vop=1&amp;pid=7290e3e53&amp;color=36,64,97&amp;mp=1&amp;vtp=1&amp;bbb=1"/>
              <p:cNvSpPr/>
              <p:nvPr/>
            </p:nvSpPr>
            <p:spPr>
              <a:xfrm>
                <a:off x="539496" y="420159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数学期望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𝛿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(2,2,2)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分组进行化验均可.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AN.56_6#e09b816be?vcp=1&amp;vop=1&amp;pid=7290e3e53&amp;color=36,64,97&amp;mp=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20159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48097aee?vcp=1&amp;pid=edce6bf5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BD.57_1#e9a2a60b8?vaa=1&amp;vcp=1&amp;vop=1&amp;pid=f48097aee&amp;color=36,64,97&amp;vtp=1&amp;bbb=1"/>
              <p:cNvSpPr/>
              <p:nvPr/>
            </p:nvSpPr>
            <p:spPr>
              <a:xfrm>
                <a:off x="539496" y="1202396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[中国科学技术大学强基计划]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个球装进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则装有球的盒子的个数的期望是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B_5_BD.57_1#e9a2a60b8?vaa=1&amp;vcp=1&amp;vop=1&amp;pid=f48097ae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r="-494" b="-270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N.59_1#e9a2a60b8.blank?vaa=1&amp;vcp=1&amp;vop=1&amp;pid=f48097aee&amp;color=36,64,97&amp;vpa=12&amp;vtp=1&amp;bbb=1&amp;rh=30.61504"/>
              <p:cNvSpPr/>
              <p:nvPr/>
            </p:nvSpPr>
            <p:spPr>
              <a:xfrm>
                <a:off x="9529508" y="1262022"/>
                <a:ext cx="1741551" cy="3888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5_AN.59_1#e9a2a60b8.blank?vaa=1&amp;vcp=1&amp;vop=1&amp;pid=f48097aee&amp;color=36,64,97&amp;vpa=12&amp;vtp=1&amp;bbb=1&amp;rh=30.61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9508" y="1262022"/>
                <a:ext cx="1741551" cy="388811"/>
              </a:xfrm>
              <a:prstGeom prst="rect">
                <a:avLst/>
              </a:prstGeom>
              <a:blipFill>
                <a:blip r:embed="rId4"/>
                <a:stretch>
                  <a:fillRect r="-3497"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58_1#e9a2a60b8?vaa=1&amp;vcp=1&amp;vop=1&amp;pid=f48097aee&amp;color=36,64,97&amp;vtp=1&amp;bbb=1&amp;hb=1"/>
              <p:cNvSpPr/>
              <p:nvPr/>
            </p:nvSpPr>
            <p:spPr>
              <a:xfrm>
                <a:off x="539496" y="1730081"/>
                <a:ext cx="11109960" cy="2532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定义随机变量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，2，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时，表示第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个盒子中有球；当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个盒子中没有球，则装有球的盒子个数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个盒子无球的概率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个盒子有球的概率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即装有球的盒子的个数的期望是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[1−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B_5_AS.58_1#e9a2a60b8?vaa=1&amp;vcp=1&amp;vop=1&amp;pid=f48097aee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0081"/>
                <a:ext cx="11109960" cy="2532444"/>
              </a:xfrm>
              <a:prstGeom prst="rect">
                <a:avLst/>
              </a:prstGeom>
              <a:blipFill>
                <a:blip r:embed="rId5"/>
                <a:stretch>
                  <a:fillRect l="-1317" b="-31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4be512d8d.fixed?vcp=1&amp;pid=a65eb167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4be512d8d.fixed?vcp=1&amp;pid=a65eb167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</a:t>
            </a:r>
            <a:endParaRPr lang="en-US" altLang="zh-CN" sz="4900" dirty="0"/>
          </a:p>
        </p:txBody>
      </p:sp>
      <p:sp>
        <p:nvSpPr>
          <p:cNvPr id="4" name="C_2_BD#4be512d8d.fixed?vcp=1&amp;pid=a65eb167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离散型随机变量的数字特征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dce6bf58.fixed?vcp=1&amp;pid=4be512d8d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090672" cy="1188720"/>
          </a:xfrm>
          <a:prstGeom prst="rect">
            <a:avLst/>
          </a:prstGeom>
        </p:spPr>
      </p:pic>
      <p:sp>
        <p:nvSpPr>
          <p:cNvPr id="3" name="C_3_BD#edce6bf58.fixed?vcp=1&amp;pid=4be512d8d&amp;color=61,88,159&amp;vtp=1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7.3.1</a:t>
            </a:r>
            <a:endParaRPr lang="en-US" altLang="zh-CN" sz="5400" dirty="0"/>
          </a:p>
        </p:txBody>
      </p:sp>
      <p:sp>
        <p:nvSpPr>
          <p:cNvPr id="4" name="C_3_BD#edce6bf58.fixed?vcp=1&amp;pid=4be512d8d&amp;color=61,88,159&amp;vtp=1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离散型随机变量的均值</a:t>
            </a:r>
            <a:endParaRPr lang="en-US" altLang="zh-CN" sz="5400" dirty="0"/>
          </a:p>
        </p:txBody>
      </p:sp>
      <p:pic>
        <p:nvPicPr>
          <p:cNvPr id="5" name="C_3#edce6bf58.fixed?vcp=1&amp;pid=4be512d8d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090672" cy="1188720"/>
          </a:xfrm>
          <a:prstGeom prst="rect">
            <a:avLst/>
          </a:prstGeom>
        </p:spPr>
      </p:pic>
      <p:sp>
        <p:nvSpPr>
          <p:cNvPr id="6" name="C_3_BD#edce6bf58.fixed?vcp=1&amp;pid=4be512d8d&amp;color=61,88,159&amp;vtp=1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7.3.2</a:t>
            </a:r>
            <a:endParaRPr lang="en-US" altLang="zh-CN" sz="5400" dirty="0"/>
          </a:p>
        </p:txBody>
      </p:sp>
      <p:sp>
        <p:nvSpPr>
          <p:cNvPr id="7" name="C_3_BD#edce6bf58.fixed?vcp=1&amp;pid=4be512d8d&amp;color=61,88,159&amp;vtp=1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离散型随机变量的方差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cb517956?vcp=1&amp;pid=edce6bf5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0985e04fb?vaa=1&amp;vcp=1&amp;vop=1&amp;pid=ccb517956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的分布列如下表（其中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为常数），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则下列计算结果错误的是(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0985e04fb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5_BD.1_2#0985e04fb?colgroup=5,11,5,11,11&amp;vaa=1&amp;vcp=1&amp;vop=1&amp;pid=ccb5179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9343069"/>
                  </p:ext>
                </p:extLst>
              </p:nvPr>
            </p:nvGraphicFramePr>
            <p:xfrm>
              <a:off x="539496" y="1693886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5_BD.1_2#0985e04fb?colgroup=5,11,5,11,11&amp;vaa=1&amp;vcp=1&amp;vop=1&amp;pid=ccb5179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9343069"/>
                  </p:ext>
                </p:extLst>
              </p:nvPr>
            </p:nvGraphicFramePr>
            <p:xfrm>
              <a:off x="539496" y="1693886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r="-68614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t="-101563" r="-6861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6590" t="-101563" r="-42073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C_5_AN.3_1#0985e04fb.bracket?vaa=1&amp;vcp=1&amp;vop=1&amp;pid=ccb517956&amp;color=36,64,97&amp;vpa=1&amp;vtp=1&amp;bbb=1"/>
          <p:cNvSpPr/>
          <p:nvPr/>
        </p:nvSpPr>
        <p:spPr>
          <a:xfrm>
            <a:off x="10404285" y="1286978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_3#0985e04fb.choices?vaa=1&amp;vcp=1&amp;vop=1&amp;pid=ccb517956&amp;color=36,64,97&amp;vtp=1&amp;bbb=1"/>
              <p:cNvSpPr/>
              <p:nvPr/>
            </p:nvSpPr>
            <p:spPr>
              <a:xfrm>
                <a:off x="539496" y="2608286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469515" algn="l"/>
                    <a:tab pos="5688330" algn="l"/>
                    <a:tab pos="84880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≤1)=0.7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)=1.4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)=6.3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_3#0985e04fb.choices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08286"/>
                <a:ext cx="11109960" cy="355600"/>
              </a:xfrm>
              <a:prstGeom prst="rect">
                <a:avLst/>
              </a:prstGeom>
              <a:blipFill>
                <a:blip r:embed="rId5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2_1#0985e04fb?vaa=1&amp;vcp=1&amp;vop=1&amp;pid=ccb517956&amp;color=36,64,97&amp;vtp=1&amp;bbb=1&amp;hb=1"/>
              <p:cNvSpPr/>
              <p:nvPr/>
            </p:nvSpPr>
            <p:spPr>
              <a:xfrm>
                <a:off x="539496" y="2972776"/>
                <a:ext cx="11109960" cy="1191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+0.4+0.1=1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，故A错误；由分布列知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≤1)=0.2+0.3=0.5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)=0×0.2+1×0.3+2×0.4+3×0.1=1.4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正确；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)=(0−1.4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×0.2+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(1−1.4)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(2−1.4)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(3−1.4)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×0.1=0.84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5_AS.2_1#0985e04fb?vaa=1&amp;vcp=1&amp;vop=1&amp;pid=ccb51795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2776"/>
                <a:ext cx="11109960" cy="1191959"/>
              </a:xfrm>
              <a:prstGeom prst="rect">
                <a:avLst/>
              </a:prstGeom>
              <a:blipFill>
                <a:blip r:embed="rId6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aa23914cb?vaa=1&amp;vcp=1&amp;vop=1&amp;pid=ccb517956&amp;color=36,64,97&amp;vtp=1&amp;bt=1&amp;bbb=1"/>
              <p:cNvSpPr/>
              <p:nvPr/>
            </p:nvSpPr>
            <p:spPr>
              <a:xfrm>
                <a:off x="539496" y="1106061"/>
                <a:ext cx="11109960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aa23914cb?vaa=1&amp;vcp=1&amp;vop=1&amp;pid=ccb51795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06061"/>
                <a:ext cx="11109960" cy="525463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5_BD.5_2#aa23914cb?colgroup=4,16,16,8&amp;vaa=1&amp;vcp=1&amp;vop=1&amp;pid=ccb5179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8736409"/>
                  </p:ext>
                </p:extLst>
              </p:nvPr>
            </p:nvGraphicFramePr>
            <p:xfrm>
              <a:off x="539496" y="1765382"/>
              <a:ext cx="11091672" cy="92786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6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5_BD.5_2#aa23914cb?colgroup=4,16,16,8&amp;vaa=1&amp;vcp=1&amp;vop=1&amp;pid=ccb5179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78736409"/>
                  </p:ext>
                </p:extLst>
              </p:nvPr>
            </p:nvGraphicFramePr>
            <p:xfrm>
              <a:off x="539496" y="1765382"/>
              <a:ext cx="11091672" cy="927863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00507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9" t="-1563" r="-917877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397" t="-1563" r="-150076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9" t="-73034" r="-91787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7397" t="-73034" r="-15007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7397" t="-73034" r="-5007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56881" t="-73034" r="-61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3#aa23914cb?vaa=1&amp;vcp=1&amp;vop=1&amp;pid=ccb517956&amp;color=36,64,97&amp;vtp=1&amp;bbb=1"/>
              <p:cNvSpPr/>
              <p:nvPr/>
            </p:nvSpPr>
            <p:spPr>
              <a:xfrm>
                <a:off x="539496" y="283218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5_3#aa23914cb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2182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5_AN.7_1#aa23914cb.bracket?vaa=1&amp;vcp=1&amp;vop=1&amp;pid=ccb517956&amp;color=36,64,97&amp;vpa=2&amp;vtp=1"/>
          <p:cNvSpPr/>
          <p:nvPr/>
        </p:nvSpPr>
        <p:spPr>
          <a:xfrm>
            <a:off x="2949702" y="291574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BD.5_4#aa23914cb.choices?vaa=1&amp;vcp=1&amp;vop=1&amp;pid=ccb517956&amp;color=36,64,97&amp;vtp=1&amp;bbb=1"/>
              <p:cNvSpPr/>
              <p:nvPr/>
            </p:nvSpPr>
            <p:spPr>
              <a:xfrm>
                <a:off x="539496" y="3196672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99715" algn="l"/>
                    <a:tab pos="5662930" algn="l"/>
                    <a:tab pos="84372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5_BD.5_4#aa23914cb.choices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96672"/>
                <a:ext cx="11109960" cy="535559"/>
              </a:xfrm>
              <a:prstGeom prst="rect">
                <a:avLst/>
              </a:prstGeom>
              <a:blipFill>
                <a:blip r:embed="rId6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AS.6_1#aa23914cb?vaa=1&amp;vcp=1&amp;vop=1&amp;pid=ccb517956&amp;color=36,64,97&amp;vtp=1&amp;bbb=1"/>
              <p:cNvSpPr/>
              <p:nvPr/>
            </p:nvSpPr>
            <p:spPr>
              <a:xfrm>
                <a:off x="539496" y="3742581"/>
                <a:ext cx="11109960" cy="18754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最大时，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3" name="QC_5_AS.6_1#aa23914cb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42581"/>
                <a:ext cx="11109960" cy="1875409"/>
              </a:xfrm>
              <a:prstGeom prst="rect">
                <a:avLst/>
              </a:prstGeom>
              <a:blipFill>
                <a:blip r:embed="rId7"/>
                <a:stretch>
                  <a:fillRect l="-1317" b="-42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_1#21adafe3b?vaa=1&amp;vcp=1&amp;vop=1&amp;pid=ccb517956&amp;color=36,64,97&amp;vtp=1&amp;bt=1&amp;bbb=1"/>
              <p:cNvSpPr/>
              <p:nvPr/>
            </p:nvSpPr>
            <p:spPr>
              <a:xfrm>
                <a:off x="539496" y="297937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9_1#21adafe3b?vaa=1&amp;vcp=1&amp;vop=1&amp;pid=ccb51795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937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11_1#21adafe3b.blank?vaa=1&amp;vcp=1&amp;vop=1&amp;pid=ccb517956&amp;color=36,64,97&amp;vpa=3&amp;vtp=1&amp;bbb=1"/>
          <p:cNvSpPr/>
          <p:nvPr/>
        </p:nvSpPr>
        <p:spPr>
          <a:xfrm>
            <a:off x="8737758" y="2937465"/>
            <a:ext cx="4524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0.7</a:t>
            </a:r>
            <a:endParaRPr lang="en-US" altLang="zh-CN" dirty="0"/>
          </a:p>
        </p:txBody>
      </p:sp>
      <p:sp>
        <p:nvSpPr>
          <p:cNvPr id="4" name="QB_5_AN.12_1#21adafe3b.blank?vaa=1&amp;vcp=1&amp;vop=1&amp;pid=ccb517956&amp;color=36,64,97&amp;vpa=4&amp;vtp=1&amp;bbb=1"/>
          <p:cNvSpPr/>
          <p:nvPr/>
        </p:nvSpPr>
        <p:spPr>
          <a:xfrm>
            <a:off x="10167652" y="2937465"/>
            <a:ext cx="56673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0.21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0_1#21adafe3b?vaa=1&amp;vcp=1&amp;vop=1&amp;pid=ccb517956&amp;color=36,64,97&amp;vtp=1&amp;bbb=1&amp;hb=1"/>
              <p:cNvSpPr/>
              <p:nvPr/>
            </p:nvSpPr>
            <p:spPr>
              <a:xfrm>
                <a:off x="539496" y="3349960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=1)=0.7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)=0.7×0.3=0.21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10_1#21adafe3b?vaa=1&amp;vcp=1&amp;vop=1&amp;pid=ccb51795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49960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4_1#a47fb319e?vaa=1&amp;vcp=1&amp;vop=1&amp;pid=ccb517956&amp;color=36,64,97&amp;vtp=1&amp;bt=1&amp;bbb=1"/>
              <p:cNvSpPr/>
              <p:nvPr/>
            </p:nvSpPr>
            <p:spPr>
              <a:xfrm>
                <a:off x="539496" y="1141907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[天津河东区2024月考]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4_1#a47fb319e?vaa=1&amp;vcp=1&amp;vop=1&amp;pid=ccb51795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41907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B_5_BD.14_2#a47fb319e?colgroup=5,15,4,15,4&amp;vaa=1&amp;vcp=1&amp;vop=1&amp;pid=ccb5179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6013708"/>
                  </p:ext>
                </p:extLst>
              </p:nvPr>
            </p:nvGraphicFramePr>
            <p:xfrm>
              <a:off x="539496" y="1629841"/>
              <a:ext cx="11055096" cy="927863"/>
            </p:xfrm>
            <a:graphic>
              <a:graphicData uri="http://schemas.openxmlformats.org/drawingml/2006/table">
                <a:tbl>
                  <a:tblPr/>
                  <a:tblGrid>
                    <a:gridCol w="1316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B_5_BD.14_2#a47fb319e?colgroup=5,15,4,15,4&amp;vaa=1&amp;vcp=1&amp;vop=1&amp;pid=ccb517956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86013708"/>
                  </p:ext>
                </p:extLst>
              </p:nvPr>
            </p:nvGraphicFramePr>
            <p:xfrm>
              <a:off x="539496" y="1629841"/>
              <a:ext cx="11055096" cy="927863"/>
            </p:xfrm>
            <a:graphic>
              <a:graphicData uri="http://schemas.openxmlformats.org/drawingml/2006/table">
                <a:tbl>
                  <a:tblPr/>
                  <a:tblGrid>
                    <a:gridCol w="13167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0700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1563" r="-740741" b="-1437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3803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73034" r="-740741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6167" t="-73034" r="-1666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2626" t="-73034" r="-405051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8605" t="-73034" r="-33223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16667" t="-73034" r="-1010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BD.14_3#a47fb319e?vaa=1&amp;vcp=1&amp;vop=1&amp;pid=ccb517956&amp;color=36,64,97&amp;vtp=1&amp;bbb=1"/>
              <p:cNvSpPr/>
              <p:nvPr/>
            </p:nvSpPr>
            <p:spPr>
              <a:xfrm>
                <a:off x="539496" y="2696641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B_5_BD.14_3#a47fb319e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96641"/>
                <a:ext cx="11109960" cy="525907"/>
              </a:xfrm>
              <a:prstGeom prst="rect">
                <a:avLst/>
              </a:prstGeom>
              <a:blipFill>
                <a:blip r:embed="rId5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N.16_1#a47fb319e.blank?vaa=1&amp;vcp=1&amp;vop=1&amp;pid=ccb517956&amp;color=36,64,97&amp;vpa=5&amp;vtp=1&amp;bbb=1&amp;rh=30.5"/>
              <p:cNvSpPr/>
              <p:nvPr/>
            </p:nvSpPr>
            <p:spPr>
              <a:xfrm>
                <a:off x="3425761" y="2717786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5_AN.16_1#a47fb319e.blank?vaa=1&amp;vcp=1&amp;vop=1&amp;pid=ccb517956&amp;color=36,64,97&amp;vpa=5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5761" y="2717786"/>
                <a:ext cx="214313" cy="387350"/>
              </a:xfrm>
              <a:prstGeom prst="rect">
                <a:avLst/>
              </a:prstGeom>
              <a:blipFill>
                <a:blip r:embed="rId6"/>
                <a:stretch>
                  <a:fillRect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15_1#a47fb319e?vaa=1&amp;vcp=1&amp;vop=1&amp;pid=ccb517956&amp;color=36,64,97&amp;vtp=1&amp;bbb=1"/>
              <p:cNvSpPr/>
              <p:nvPr/>
            </p:nvSpPr>
            <p:spPr>
              <a:xfrm>
                <a:off x="539496" y="3233660"/>
                <a:ext cx="11109960" cy="2646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依题意有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=1,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1×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+3×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17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B_5_AS.15_1#a47fb319e?vaa=1&amp;vcp=1&amp;vop=1&amp;pid=ccb517956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3660"/>
                <a:ext cx="11109960" cy="2646807"/>
              </a:xfrm>
              <a:prstGeom prst="rect">
                <a:avLst/>
              </a:prstGeom>
              <a:blipFill>
                <a:blip r:embed="rId7"/>
                <a:stretch>
                  <a:fillRect l="-1317" b="-2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8_1#4e92b7bdd?vaa=1&amp;vcp=1&amp;vop=1&amp;pid=ccb517956&amp;color=36,64,97&amp;vtp=1&amp;bt=1&amp;bbb=1"/>
              <p:cNvSpPr/>
              <p:nvPr/>
            </p:nvSpPr>
            <p:spPr>
              <a:xfrm>
                <a:off x="539496" y="2717786"/>
                <a:ext cx="11109960" cy="517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发生的概率为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在一次试验中发生的次数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的方差的最大值为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2700" b="0" i="0" u="sng" kern="0" spc="-99900">
                    <a:solidFill>
                      <a:srgbClr val="FF00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8_1#4e92b7bdd?vaa=1&amp;vcp=1&amp;vop=1&amp;pid=ccb517956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7786"/>
                <a:ext cx="11109960" cy="517144"/>
              </a:xfrm>
              <a:prstGeom prst="rect">
                <a:avLst/>
              </a:prstGeom>
              <a:blipFill>
                <a:blip r:embed="rId3"/>
                <a:stretch>
                  <a:fillRect l="-1317" b="-258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0_1#4e92b7bdd.blank?vaa=1&amp;vcp=1&amp;vop=1&amp;pid=ccb517956&amp;color=36,64,97&amp;vpa=6&amp;vtp=1&amp;bbb=1&amp;rh=30.5"/>
              <p:cNvSpPr/>
              <p:nvPr/>
            </p:nvSpPr>
            <p:spPr>
              <a:xfrm>
                <a:off x="10819892" y="2782937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0_1#4e92b7bdd.blank?vaa=1&amp;vcp=1&amp;vop=1&amp;pid=ccb517956&amp;color=36,64,97&amp;vpa=6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9892" y="2782937"/>
                <a:ext cx="214313" cy="387350"/>
              </a:xfrm>
              <a:prstGeom prst="rect">
                <a:avLst/>
              </a:prstGeom>
              <a:blipFill>
                <a:blip r:embed="rId4"/>
                <a:stretch>
                  <a:fillRect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9_1#4e92b7bdd?vaa=1&amp;vcp=1&amp;vop=1&amp;pid=ccb517956&amp;color=36,64,97&amp;vtp=1&amp;bbb=1&amp;hb=1"/>
              <p:cNvSpPr/>
              <p:nvPr/>
            </p:nvSpPr>
            <p:spPr>
              <a:xfrm>
                <a:off x="539496" y="3236836"/>
                <a:ext cx="11109960" cy="1100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在一次试验中发生的次数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服从两点分布，故方差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时，方差取得最大值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9_1#4e92b7bdd?vaa=1&amp;vcp=1&amp;vop=1&amp;pid=ccb517956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6836"/>
                <a:ext cx="11109960" cy="1100138"/>
              </a:xfrm>
              <a:prstGeom prst="rect">
                <a:avLst/>
              </a:prstGeom>
              <a:blipFill>
                <a:blip r:embed="rId5"/>
                <a:stretch>
                  <a:fillRect l="-1317" r="-1372" b="-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2450</Words>
  <Application>Microsoft Office PowerPoint</Application>
  <PresentationFormat>宽屏</PresentationFormat>
  <Paragraphs>277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2025-10-21T03:42:56Z</dcterms:created>
  <dcterms:modified xsi:type="dcterms:W3CDTF">2025-10-21T03:49:11Z</dcterms:modified>
  <cp:category/>
  <cp:contentStatus/>
</cp:coreProperties>
</file>